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58" r:id="rId5"/>
    <p:sldId id="261" r:id="rId6"/>
    <p:sldId id="263" r:id="rId7"/>
    <p:sldId id="266" r:id="rId8"/>
    <p:sldId id="264" r:id="rId9"/>
    <p:sldId id="265" r:id="rId10"/>
    <p:sldId id="267" r:id="rId11"/>
    <p:sldId id="268" r:id="rId12"/>
    <p:sldId id="269" r:id="rId13"/>
    <p:sldId id="270" r:id="rId14"/>
    <p:sldId id="271" r:id="rId15"/>
    <p:sldId id="262"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39488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7A6C25-6C60-4489-B0ED-78FAC76EEDF3}"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3509568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206773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040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247233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294565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3309339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2098111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377901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313307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175133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7A6C25-6C60-4489-B0ED-78FAC76EEDF3}"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54732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7A6C25-6C60-4489-B0ED-78FAC76EEDF3}"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289559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14998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237566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47A6C25-6C60-4489-B0ED-78FAC76EEDF3}" type="datetimeFigureOut">
              <a:rPr lang="en-US" smtClean="0"/>
              <a:t>8/22/2023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100117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7A6C25-6C60-4489-B0ED-78FAC76EEDF3}"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5005-826B-490D-B1CB-CD060F4889CC}" type="slidenum">
              <a:rPr lang="en-US" smtClean="0"/>
              <a:t>‹#›</a:t>
            </a:fld>
            <a:endParaRPr lang="en-US"/>
          </a:p>
        </p:txBody>
      </p:sp>
    </p:spTree>
    <p:extLst>
      <p:ext uri="{BB962C8B-B14F-4D97-AF65-F5344CB8AC3E}">
        <p14:creationId xmlns:p14="http://schemas.microsoft.com/office/powerpoint/2010/main" val="316183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7A6C25-6C60-4489-B0ED-78FAC76EEDF3}" type="datetimeFigureOut">
              <a:rPr lang="en-US" smtClean="0"/>
              <a:t>8/22/2023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125005-826B-490D-B1CB-CD060F4889CC}" type="slidenum">
              <a:rPr lang="en-US" smtClean="0"/>
              <a:t>‹#›</a:t>
            </a:fld>
            <a:endParaRPr lang="en-US"/>
          </a:p>
        </p:txBody>
      </p:sp>
    </p:spTree>
    <p:extLst>
      <p:ext uri="{BB962C8B-B14F-4D97-AF65-F5344CB8AC3E}">
        <p14:creationId xmlns:p14="http://schemas.microsoft.com/office/powerpoint/2010/main" val="28328013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mich.edu/~umnrotc" TargetMode="External"/><Relationship Id="rId2" Type="http://schemas.openxmlformats.org/officeDocument/2006/relationships/hyperlink" Target="https://www.netc.navy.mil/Commands/Naval-Service-Training-Command/NROTC/Navy-ROTC-Schools/" TargetMode="External"/><Relationship Id="rId1" Type="http://schemas.openxmlformats.org/officeDocument/2006/relationships/slideLayout" Target="../slideLayouts/slideLayout2.xml"/><Relationship Id="rId5" Type="http://schemas.openxmlformats.org/officeDocument/2006/relationships/hyperlink" Target="http://nrotc.osu.edu/index.php" TargetMode="External"/><Relationship Id="rId4" Type="http://schemas.openxmlformats.org/officeDocument/2006/relationships/hyperlink" Target="http://www.emic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NROTC US NAVY</a:t>
            </a:r>
          </a:p>
        </p:txBody>
      </p:sp>
      <p:pic>
        <p:nvPicPr>
          <p:cNvPr id="13" name="Content Placeholder 1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1" y="1825625"/>
            <a:ext cx="4962524" cy="4351337"/>
          </a:xfrm>
        </p:spPr>
      </p:pic>
      <p:pic>
        <p:nvPicPr>
          <p:cNvPr id="14" name="Content Placeholder 13"/>
          <p:cNvPicPr>
            <a:picLocks noGrp="1" noChangeAspect="1"/>
          </p:cNvPicPr>
          <p:nvPr>
            <p:ph sz="half" idx="2"/>
          </p:nvPr>
        </p:nvPicPr>
        <p:blipFill>
          <a:blip r:embed="rId3"/>
          <a:stretch>
            <a:fillRect/>
          </a:stretch>
        </p:blipFill>
        <p:spPr>
          <a:xfrm>
            <a:off x="5947569" y="1825624"/>
            <a:ext cx="5034756" cy="4351337"/>
          </a:xfrm>
          <a:prstGeom prst="rect">
            <a:avLst/>
          </a:prstGeom>
        </p:spPr>
      </p:pic>
    </p:spTree>
    <p:extLst>
      <p:ext uri="{BB962C8B-B14F-4D97-AF65-F5344CB8AC3E}">
        <p14:creationId xmlns:p14="http://schemas.microsoft.com/office/powerpoint/2010/main" val="183540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Submarine </a:t>
            </a:r>
          </a:p>
        </p:txBody>
      </p:sp>
      <p:pic>
        <p:nvPicPr>
          <p:cNvPr id="4" name="Content Placeholder 3"/>
          <p:cNvPicPr>
            <a:picLocks noGrp="1" noChangeAspect="1"/>
          </p:cNvPicPr>
          <p:nvPr>
            <p:ph idx="1"/>
          </p:nvPr>
        </p:nvPicPr>
        <p:blipFill>
          <a:blip r:embed="rId2"/>
          <a:stretch>
            <a:fillRect/>
          </a:stretch>
        </p:blipFill>
        <p:spPr>
          <a:xfrm>
            <a:off x="502920" y="1981201"/>
            <a:ext cx="10500359" cy="4572000"/>
          </a:xfrm>
          <a:prstGeom prst="rect">
            <a:avLst/>
          </a:prstGeom>
        </p:spPr>
      </p:pic>
    </p:spTree>
    <p:extLst>
      <p:ext uri="{BB962C8B-B14F-4D97-AF65-F5344CB8AC3E}">
        <p14:creationId xmlns:p14="http://schemas.microsoft.com/office/powerpoint/2010/main" val="302531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Submarines</a:t>
            </a:r>
          </a:p>
        </p:txBody>
      </p:sp>
      <p:sp>
        <p:nvSpPr>
          <p:cNvPr id="3" name="Content Placeholder 2"/>
          <p:cNvSpPr>
            <a:spLocks noGrp="1"/>
          </p:cNvSpPr>
          <p:nvPr>
            <p:ph idx="1"/>
          </p:nvPr>
        </p:nvSpPr>
        <p:spPr/>
        <p:txBody>
          <a:bodyPr>
            <a:normAutofit/>
          </a:bodyPr>
          <a:lstStyle/>
          <a:p>
            <a:r>
              <a:rPr lang="en-US" dirty="0"/>
              <a:t>Nuclear Submarine Officers are in charge of all that goes into driving, powering, arming and operating the Navy’s Fleet of attack, ballistic missile and guided missile submarines. The stealth technology and advanced warfare capabilities of these nuclear-powered vessels, magnified by the sheer aptitude of those at the helm, has led to years of successful conflict engagement and deterrence.</a:t>
            </a:r>
          </a:p>
          <a:p>
            <a:r>
              <a:rPr lang="en-US" dirty="0"/>
              <a:t>The Officers who man these $1.5 billion vessels are held to the highest of standards and have extraordinary roles and responsibilities. Only a select group of disciplined and committed Officers are given the opportunity to lead departments up to an entire crew, commanding some of the most technologically advanced equipment in the world.</a:t>
            </a:r>
          </a:p>
        </p:txBody>
      </p:sp>
    </p:spTree>
    <p:extLst>
      <p:ext uri="{BB962C8B-B14F-4D97-AF65-F5344CB8AC3E}">
        <p14:creationId xmlns:p14="http://schemas.microsoft.com/office/powerpoint/2010/main" val="4519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SEALS AND EOD </a:t>
            </a:r>
          </a:p>
        </p:txBody>
      </p:sp>
      <p:pic>
        <p:nvPicPr>
          <p:cNvPr id="4" name="Content Placeholder 3"/>
          <p:cNvPicPr>
            <a:picLocks noGrp="1" noChangeAspect="1"/>
          </p:cNvPicPr>
          <p:nvPr>
            <p:ph idx="1"/>
          </p:nvPr>
        </p:nvPicPr>
        <p:blipFill>
          <a:blip r:embed="rId2"/>
          <a:stretch>
            <a:fillRect/>
          </a:stretch>
        </p:blipFill>
        <p:spPr>
          <a:xfrm>
            <a:off x="646112" y="1965960"/>
            <a:ext cx="9404722" cy="4648200"/>
          </a:xfrm>
          <a:prstGeom prst="rect">
            <a:avLst/>
          </a:prstGeom>
        </p:spPr>
      </p:pic>
    </p:spTree>
    <p:extLst>
      <p:ext uri="{BB962C8B-B14F-4D97-AF65-F5344CB8AC3E}">
        <p14:creationId xmlns:p14="http://schemas.microsoft.com/office/powerpoint/2010/main" val="287507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 AND EOD </a:t>
            </a:r>
          </a:p>
        </p:txBody>
      </p:sp>
      <p:sp>
        <p:nvSpPr>
          <p:cNvPr id="3" name="Content Placeholder 2"/>
          <p:cNvSpPr>
            <a:spLocks noGrp="1"/>
          </p:cNvSpPr>
          <p:nvPr>
            <p:ph idx="1"/>
          </p:nvPr>
        </p:nvSpPr>
        <p:spPr/>
        <p:txBody>
          <a:bodyPr/>
          <a:lstStyle/>
          <a:p>
            <a:r>
              <a:rPr lang="en-US" dirty="0"/>
              <a:t>The Navy’s Sea, Air and Land Forces – commonly known as SEALs – are expertly trained to deliver highly specialized, intensely challenging warfare capabilities that are beyond the means of standard military forces.</a:t>
            </a:r>
          </a:p>
          <a:p>
            <a:r>
              <a:rPr lang="en-US" dirty="0"/>
              <a:t>Their missions include: direct action warfare; special reconnaissance; counterterrorism; and foreign internal defense. When there’s nowhere else to turn, Navy SEALs achieve the impossible through critical thinking, sheer willpower and absolute dedication to their training, their missions and their fellow Special Operations team members.</a:t>
            </a:r>
          </a:p>
          <a:p>
            <a:endParaRPr lang="en-US" dirty="0"/>
          </a:p>
        </p:txBody>
      </p:sp>
    </p:spTree>
    <p:extLst>
      <p:ext uri="{BB962C8B-B14F-4D97-AF65-F5344CB8AC3E}">
        <p14:creationId xmlns:p14="http://schemas.microsoft.com/office/powerpoint/2010/main" val="415530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NAVY NURSE CORPS </a:t>
            </a:r>
          </a:p>
        </p:txBody>
      </p:sp>
      <p:pic>
        <p:nvPicPr>
          <p:cNvPr id="4" name="Content Placeholder 3"/>
          <p:cNvPicPr>
            <a:picLocks noGrp="1" noChangeAspect="1"/>
          </p:cNvPicPr>
          <p:nvPr>
            <p:ph idx="1"/>
          </p:nvPr>
        </p:nvPicPr>
        <p:blipFill>
          <a:blip r:embed="rId2"/>
          <a:stretch>
            <a:fillRect/>
          </a:stretch>
        </p:blipFill>
        <p:spPr>
          <a:xfrm>
            <a:off x="762000" y="2052638"/>
            <a:ext cx="9418320" cy="4546282"/>
          </a:xfrm>
          <a:prstGeom prst="rect">
            <a:avLst/>
          </a:prstGeom>
        </p:spPr>
      </p:pic>
    </p:spTree>
    <p:extLst>
      <p:ext uri="{BB962C8B-B14F-4D97-AF65-F5344CB8AC3E}">
        <p14:creationId xmlns:p14="http://schemas.microsoft.com/office/powerpoint/2010/main" val="245574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a:t>
            </a:r>
          </a:p>
        </p:txBody>
      </p:sp>
      <p:sp>
        <p:nvSpPr>
          <p:cNvPr id="3" name="Content Placeholder 2"/>
          <p:cNvSpPr>
            <a:spLocks noGrp="1"/>
          </p:cNvSpPr>
          <p:nvPr>
            <p:ph idx="1"/>
          </p:nvPr>
        </p:nvSpPr>
        <p:spPr/>
        <p:txBody>
          <a:bodyPr>
            <a:normAutofit lnSpcReduction="10000"/>
          </a:bodyPr>
          <a:lstStyle/>
          <a:p>
            <a:pPr fontAlgn="base"/>
            <a:r>
              <a:rPr lang="en-US" dirty="0"/>
              <a:t>NURSING OPTION - Navy ROTC INFORMATION</a:t>
            </a:r>
          </a:p>
          <a:p>
            <a:pPr fontAlgn="base"/>
            <a:r>
              <a:rPr lang="en-US" dirty="0"/>
              <a:t>Available to students interested in pursuing Bachelor of Science degree in nursing (BSN)</a:t>
            </a:r>
          </a:p>
          <a:p>
            <a:pPr fontAlgn="base"/>
            <a:r>
              <a:rPr lang="en-US" dirty="0"/>
              <a:t>Available only at a university that has an Navy ROTC affiliation and offers a state approved or National League of Nursing (NLN) approved bachelor's degree in nursing.</a:t>
            </a:r>
          </a:p>
          <a:p>
            <a:pPr fontAlgn="base"/>
            <a:r>
              <a:rPr lang="en-US" dirty="0"/>
              <a:t>If selected for scholarship, selectee must major in a nursing degree program leading to BSN</a:t>
            </a:r>
          </a:p>
          <a:p>
            <a:pPr fontAlgn="base"/>
            <a:r>
              <a:rPr lang="en-US" dirty="0"/>
              <a:t>On graduation, Nurse Option midshipmen commissioned as regular officers in Navy Nurse Corps</a:t>
            </a:r>
          </a:p>
          <a:p>
            <a:pPr fontAlgn="base"/>
            <a:r>
              <a:rPr lang="en-US" dirty="0"/>
              <a:t>While in program, male and female students participate in Navy ROTC and are referred to as midshipmen</a:t>
            </a:r>
          </a:p>
          <a:p>
            <a:endParaRPr lang="en-US" dirty="0"/>
          </a:p>
        </p:txBody>
      </p:sp>
    </p:spTree>
    <p:extLst>
      <p:ext uri="{BB962C8B-B14F-4D97-AF65-F5344CB8AC3E}">
        <p14:creationId xmlns:p14="http://schemas.microsoft.com/office/powerpoint/2010/main" val="195508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QUESTIONS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4294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a:t>
            </a:r>
          </a:p>
        </p:txBody>
      </p:sp>
      <p:sp>
        <p:nvSpPr>
          <p:cNvPr id="3" name="Content Placeholder 2"/>
          <p:cNvSpPr>
            <a:spLocks noGrp="1"/>
          </p:cNvSpPr>
          <p:nvPr>
            <p:ph idx="1"/>
          </p:nvPr>
        </p:nvSpPr>
        <p:spPr/>
        <p:txBody>
          <a:bodyPr/>
          <a:lstStyle/>
          <a:p>
            <a:pPr marL="0" indent="0">
              <a:buNone/>
            </a:pPr>
            <a:r>
              <a:rPr lang="en-US" dirty="0"/>
              <a:t>netfocus.ncdc.navy.mil</a:t>
            </a:r>
          </a:p>
          <a:p>
            <a:pPr marL="0" indent="0">
              <a:buNone/>
            </a:pPr>
            <a:r>
              <a:rPr lang="en-US" dirty="0"/>
              <a:t>ACCOUNT HELP 1-800-537-4617 options 1 , 8 then 2. To </a:t>
            </a:r>
            <a:r>
              <a:rPr lang="en-US" dirty="0" err="1"/>
              <a:t>Netfocus</a:t>
            </a:r>
            <a:r>
              <a:rPr lang="en-US"/>
              <a:t>.</a:t>
            </a:r>
            <a:endParaRPr lang="en-US" dirty="0"/>
          </a:p>
          <a:p>
            <a:pPr marL="0" indent="0">
              <a:buNone/>
            </a:pPr>
            <a:r>
              <a:rPr lang="en-US" dirty="0"/>
              <a:t>NLT 31 Jan 24 complete application deadline </a:t>
            </a:r>
          </a:p>
          <a:p>
            <a:pPr marL="0" indent="0">
              <a:buNone/>
            </a:pPr>
            <a:r>
              <a:rPr lang="en-US" dirty="0"/>
              <a:t>200,000 in college tuition </a:t>
            </a:r>
          </a:p>
          <a:p>
            <a:pPr marL="0" indent="0">
              <a:buNone/>
            </a:pPr>
            <a:r>
              <a:rPr lang="en-US" dirty="0"/>
              <a:t>First year no obligations</a:t>
            </a:r>
          </a:p>
          <a:p>
            <a:pPr marL="0" indent="0">
              <a:buNone/>
            </a:pPr>
            <a:r>
              <a:rPr lang="en-US" dirty="0"/>
              <a:t>250-400$ per month tax free of spending money.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2488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t>
            </a:r>
          </a:p>
        </p:txBody>
      </p:sp>
      <p:sp>
        <p:nvSpPr>
          <p:cNvPr id="3" name="Content Placeholder 2"/>
          <p:cNvSpPr>
            <a:spLocks noGrp="1"/>
          </p:cNvSpPr>
          <p:nvPr>
            <p:ph idx="1"/>
          </p:nvPr>
        </p:nvSpPr>
        <p:spPr>
          <a:xfrm>
            <a:off x="1103312" y="1853248"/>
            <a:ext cx="8946541" cy="4395151"/>
          </a:xfrm>
        </p:spPr>
        <p:txBody>
          <a:bodyPr/>
          <a:lstStyle/>
          <a:p>
            <a:r>
              <a:rPr lang="en-US" dirty="0"/>
              <a:t>United States citizen (either native-born or naturalized)</a:t>
            </a:r>
          </a:p>
          <a:p>
            <a:r>
              <a:rPr lang="en-US" dirty="0"/>
              <a:t>At least 17-years-old. Have a high school diploma or equivalent qualification</a:t>
            </a:r>
          </a:p>
          <a:p>
            <a:r>
              <a:rPr lang="en-US" dirty="0"/>
              <a:t>No prior convictions or drug usage</a:t>
            </a:r>
          </a:p>
          <a:p>
            <a:r>
              <a:rPr lang="en-US" dirty="0"/>
              <a:t>Have a 2.5 or greater high school GPA</a:t>
            </a:r>
          </a:p>
          <a:p>
            <a:r>
              <a:rPr lang="en-US" dirty="0"/>
              <a:t>Meet or exceed the mandated minimum SAT or ACT scores listed below:</a:t>
            </a:r>
          </a:p>
          <a:p>
            <a:pPr lvl="1"/>
            <a:r>
              <a:rPr lang="en-US" dirty="0"/>
              <a:t>SAT Reading 550, Math 550 or Composite: 1000</a:t>
            </a:r>
          </a:p>
          <a:p>
            <a:pPr lvl="1"/>
            <a:r>
              <a:rPr lang="en-US" dirty="0"/>
              <a:t>ACT English and Math 21 or Composite: 21</a:t>
            </a:r>
          </a:p>
          <a:p>
            <a:endParaRPr lang="en-US" dirty="0"/>
          </a:p>
        </p:txBody>
      </p:sp>
    </p:spTree>
    <p:extLst>
      <p:ext uri="{BB962C8B-B14F-4D97-AF65-F5344CB8AC3E}">
        <p14:creationId xmlns:p14="http://schemas.microsoft.com/office/powerpoint/2010/main" val="261725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University in state</a:t>
            </a:r>
          </a:p>
        </p:txBody>
      </p:sp>
      <p:sp>
        <p:nvSpPr>
          <p:cNvPr id="6" name="Content Placeholder 5"/>
          <p:cNvSpPr>
            <a:spLocks noGrp="1"/>
          </p:cNvSpPr>
          <p:nvPr>
            <p:ph idx="1"/>
          </p:nvPr>
        </p:nvSpPr>
        <p:spPr/>
        <p:txBody>
          <a:bodyPr/>
          <a:lstStyle/>
          <a:p>
            <a:r>
              <a:rPr lang="en-US" dirty="0">
                <a:hlinkClick r:id="rId2"/>
              </a:rPr>
              <a:t>Naval Reserve Officers Training Corps - Navy ROTC Schools</a:t>
            </a:r>
            <a:endParaRPr lang="en-US" dirty="0"/>
          </a:p>
          <a:p>
            <a:r>
              <a:rPr lang="en-US" b="1" u="sng" dirty="0">
                <a:hlinkClick r:id="rId3"/>
              </a:rPr>
              <a:t>OVER 160 colleges in the US</a:t>
            </a:r>
          </a:p>
          <a:p>
            <a:r>
              <a:rPr lang="en-US" dirty="0">
                <a:solidFill>
                  <a:srgbClr val="0070C0"/>
                </a:solidFill>
                <a:hlinkClick r:id="rId3"/>
              </a:rPr>
              <a:t>Michigan </a:t>
            </a:r>
          </a:p>
          <a:p>
            <a:r>
              <a:rPr lang="en-US" b="1" u="sng" dirty="0">
                <a:hlinkClick r:id="rId3"/>
              </a:rPr>
              <a:t>University of Michigan</a:t>
            </a:r>
            <a:r>
              <a:rPr lang="en-US" dirty="0"/>
              <a:t>  (RN)</a:t>
            </a:r>
            <a:br>
              <a:rPr lang="en-US" dirty="0"/>
            </a:br>
            <a:r>
              <a:rPr lang="en-US" b="1" dirty="0"/>
              <a:t>Cross-Town Affiliate:</a:t>
            </a:r>
            <a:r>
              <a:rPr lang="en-US" dirty="0"/>
              <a:t/>
            </a:r>
            <a:br>
              <a:rPr lang="en-US" dirty="0"/>
            </a:br>
            <a:r>
              <a:rPr lang="en-US" dirty="0"/>
              <a:t>-  </a:t>
            </a:r>
            <a:r>
              <a:rPr lang="en-US" dirty="0">
                <a:hlinkClick r:id="rId4"/>
              </a:rPr>
              <a:t>Eastern Michigan University</a:t>
            </a:r>
            <a:endParaRPr lang="en-US" dirty="0"/>
          </a:p>
          <a:p>
            <a:r>
              <a:rPr lang="en-US" b="1" u="sng" dirty="0">
                <a:hlinkClick r:id="rId5"/>
              </a:rPr>
              <a:t>Ohio State University</a:t>
            </a:r>
            <a:endParaRPr lang="en-US" dirty="0">
              <a:solidFill>
                <a:srgbClr val="0070C0"/>
              </a:solidFill>
            </a:endParaRPr>
          </a:p>
          <a:p>
            <a:endParaRPr lang="en-US" dirty="0"/>
          </a:p>
        </p:txBody>
      </p:sp>
    </p:spTree>
    <p:extLst>
      <p:ext uri="{BB962C8B-B14F-4D97-AF65-F5344CB8AC3E}">
        <p14:creationId xmlns:p14="http://schemas.microsoft.com/office/powerpoint/2010/main" val="341464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Fields of study </a:t>
            </a:r>
          </a:p>
        </p:txBody>
      </p:sp>
      <p:sp>
        <p:nvSpPr>
          <p:cNvPr id="3" name="Content Placeholder 2"/>
          <p:cNvSpPr>
            <a:spLocks noGrp="1"/>
          </p:cNvSpPr>
          <p:nvPr>
            <p:ph idx="1"/>
          </p:nvPr>
        </p:nvSpPr>
        <p:spPr/>
        <p:txBody>
          <a:bodyPr/>
          <a:lstStyle/>
          <a:p>
            <a:r>
              <a:rPr lang="en-US" dirty="0"/>
              <a:t>Aviation</a:t>
            </a:r>
          </a:p>
          <a:p>
            <a:r>
              <a:rPr lang="en-US" dirty="0"/>
              <a:t>Surface Warfare</a:t>
            </a:r>
          </a:p>
          <a:p>
            <a:r>
              <a:rPr lang="en-US" dirty="0"/>
              <a:t>Submarine Warfare</a:t>
            </a:r>
          </a:p>
          <a:p>
            <a:r>
              <a:rPr lang="en-US" dirty="0"/>
              <a:t>Special Warfare (i.e. Navy SEAL and Explosive Ordnance Disposal)</a:t>
            </a:r>
          </a:p>
          <a:p>
            <a:r>
              <a:rPr lang="en-US" dirty="0"/>
              <a:t>Nursing Corps </a:t>
            </a:r>
          </a:p>
          <a:p>
            <a:endParaRPr lang="en-US" dirty="0"/>
          </a:p>
          <a:p>
            <a:endParaRPr lang="en-US" dirty="0"/>
          </a:p>
        </p:txBody>
      </p:sp>
    </p:spTree>
    <p:extLst>
      <p:ext uri="{BB962C8B-B14F-4D97-AF65-F5344CB8AC3E}">
        <p14:creationId xmlns:p14="http://schemas.microsoft.com/office/powerpoint/2010/main" val="409985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AVATION- Pilot and NFO.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2" y="1661160"/>
            <a:ext cx="10661968" cy="5013960"/>
          </a:xfrm>
        </p:spPr>
      </p:pic>
    </p:spTree>
    <p:extLst>
      <p:ext uri="{BB962C8B-B14F-4D97-AF65-F5344CB8AC3E}">
        <p14:creationId xmlns:p14="http://schemas.microsoft.com/office/powerpoint/2010/main" val="105174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and NFO</a:t>
            </a:r>
          </a:p>
        </p:txBody>
      </p:sp>
      <p:sp>
        <p:nvSpPr>
          <p:cNvPr id="3" name="Content Placeholder 2"/>
          <p:cNvSpPr>
            <a:spLocks noGrp="1"/>
          </p:cNvSpPr>
          <p:nvPr>
            <p:ph idx="1"/>
          </p:nvPr>
        </p:nvSpPr>
        <p:spPr/>
        <p:txBody>
          <a:bodyPr>
            <a:normAutofit fontScale="77500" lnSpcReduction="20000"/>
          </a:bodyPr>
          <a:lstStyle/>
          <a:p>
            <a:r>
              <a:rPr lang="en-US" dirty="0"/>
              <a:t>As a Pilot, you may:</a:t>
            </a:r>
          </a:p>
          <a:p>
            <a:r>
              <a:rPr lang="en-US" dirty="0"/>
              <a:t>Take part in antisubmarine warfare and mine countermeasures, as well as search and rescue operations and vertical replenishment missions</a:t>
            </a:r>
          </a:p>
          <a:p>
            <a:r>
              <a:rPr lang="en-US" dirty="0"/>
              <a:t>Receive specialized training on the advanced tactical systems found on Navy aircraft</a:t>
            </a:r>
          </a:p>
          <a:p>
            <a:r>
              <a:rPr lang="en-US" dirty="0"/>
              <a:t>Project aviation power in fighter and attack, reconnaissance, and sea control missions. launching from aircraft carriers or surface combatants.</a:t>
            </a:r>
          </a:p>
          <a:p>
            <a:r>
              <a:rPr lang="en-US" dirty="0"/>
              <a:t>Conduct enemy surveillance by collecting photographic intelligence</a:t>
            </a:r>
          </a:p>
          <a:p>
            <a:r>
              <a:rPr lang="en-US" dirty="0"/>
              <a:t>As an NFO, you may:</a:t>
            </a:r>
          </a:p>
          <a:p>
            <a:r>
              <a:rPr lang="en-US" dirty="0"/>
              <a:t>Study aerodynamics, aircraft engine systems, meteorology, navigation, flight planning and flight safety</a:t>
            </a:r>
          </a:p>
          <a:p>
            <a:r>
              <a:rPr lang="en-US" dirty="0"/>
              <a:t>Train and specialize in EA-18G Growler electronic countermeasures aircraft, E-2C Hawkeye early warning and control aircraft, or the new P-8A Poseidon antisubmarine aircraft</a:t>
            </a:r>
          </a:p>
          <a:p>
            <a:r>
              <a:rPr lang="en-US" dirty="0"/>
              <a:t>Electronically detect and track ships, submarines, aircraft and missiles</a:t>
            </a:r>
          </a:p>
        </p:txBody>
      </p:sp>
    </p:spTree>
    <p:extLst>
      <p:ext uri="{BB962C8B-B14F-4D97-AF65-F5344CB8AC3E}">
        <p14:creationId xmlns:p14="http://schemas.microsoft.com/office/powerpoint/2010/main" val="284898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WARFARE AKA SWO</a:t>
            </a:r>
          </a:p>
        </p:txBody>
      </p:sp>
      <p:pic>
        <p:nvPicPr>
          <p:cNvPr id="4" name="Content Placeholder 3"/>
          <p:cNvPicPr>
            <a:picLocks noGrp="1" noChangeAspect="1"/>
          </p:cNvPicPr>
          <p:nvPr>
            <p:ph idx="1"/>
          </p:nvPr>
        </p:nvPicPr>
        <p:blipFill>
          <a:blip r:embed="rId2"/>
          <a:stretch>
            <a:fillRect/>
          </a:stretch>
        </p:blipFill>
        <p:spPr>
          <a:xfrm>
            <a:off x="1103312" y="1554480"/>
            <a:ext cx="9854248" cy="5120640"/>
          </a:xfrm>
          <a:prstGeom prst="rect">
            <a:avLst/>
          </a:prstGeom>
        </p:spPr>
      </p:pic>
    </p:spTree>
    <p:extLst>
      <p:ext uri="{BB962C8B-B14F-4D97-AF65-F5344CB8AC3E}">
        <p14:creationId xmlns:p14="http://schemas.microsoft.com/office/powerpoint/2010/main" val="286615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SWO</a:t>
            </a:r>
          </a:p>
        </p:txBody>
      </p:sp>
      <p:sp>
        <p:nvSpPr>
          <p:cNvPr id="3" name="Content Placeholder 2"/>
          <p:cNvSpPr>
            <a:spLocks noGrp="1"/>
          </p:cNvSpPr>
          <p:nvPr>
            <p:ph idx="1"/>
          </p:nvPr>
        </p:nvSpPr>
        <p:spPr/>
        <p:txBody>
          <a:bodyPr/>
          <a:lstStyle/>
          <a:p>
            <a:r>
              <a:rPr lang="en-US" dirty="0"/>
              <a:t>Directing personnel operations aboard Navy vessels, such as aircraft carriers, cruisers, destroyers, amphibious warfare ships, mine warfare ships and frigates</a:t>
            </a:r>
          </a:p>
          <a:p>
            <a:r>
              <a:rPr lang="en-US" dirty="0"/>
              <a:t>Managing shipboard vertical launch systems</a:t>
            </a:r>
          </a:p>
          <a:p>
            <a:r>
              <a:rPr lang="en-US" dirty="0"/>
              <a:t>Using computer displays and advanced technology in battle and ship defense</a:t>
            </a:r>
          </a:p>
          <a:p>
            <a:r>
              <a:rPr lang="en-US" dirty="0"/>
              <a:t>Providing support to Navy expeditionary forces, Theater Air Missile operations, anti-submarine warfare, surface-to-air warfare, and support and supply missions</a:t>
            </a:r>
          </a:p>
          <a:p>
            <a:endParaRPr lang="en-US" dirty="0"/>
          </a:p>
        </p:txBody>
      </p:sp>
    </p:spTree>
    <p:extLst>
      <p:ext uri="{BB962C8B-B14F-4D97-AF65-F5344CB8AC3E}">
        <p14:creationId xmlns:p14="http://schemas.microsoft.com/office/powerpoint/2010/main" val="1292529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52</TotalTime>
  <Words>706</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vt:lpstr>
      <vt:lpstr>NROTC US NAVY</vt:lpstr>
      <vt:lpstr>HOW TO APPLY </vt:lpstr>
      <vt:lpstr>Requirements </vt:lpstr>
      <vt:lpstr>University in state</vt:lpstr>
      <vt:lpstr>Fields of study </vt:lpstr>
      <vt:lpstr>AVATION- Pilot and NFO.</vt:lpstr>
      <vt:lpstr>Pilot and NFO</vt:lpstr>
      <vt:lpstr>SURFACE WARFARE AKA SWO</vt:lpstr>
      <vt:lpstr>SWO</vt:lpstr>
      <vt:lpstr>Submarine </vt:lpstr>
      <vt:lpstr>Submarines</vt:lpstr>
      <vt:lpstr>SEALS AND EOD </vt:lpstr>
      <vt:lpstr>SEAL AND EOD </vt:lpstr>
      <vt:lpstr>NAVY NURSE CORPS </vt:lpstr>
      <vt:lpstr>NURSE</vt:lpstr>
      <vt:lpstr>                   QUESTIONS ?</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Sypien, Skyler D SCPO USN NRL DET MONTEREY CA (USA)</dc:creator>
  <cp:lastModifiedBy>Robertson, Paul M PO1 USN NAVCRUITDIST STL MO (USA)</cp:lastModifiedBy>
  <cp:revision>13</cp:revision>
  <dcterms:created xsi:type="dcterms:W3CDTF">2023-01-28T15:51:27Z</dcterms:created>
  <dcterms:modified xsi:type="dcterms:W3CDTF">2023-08-22T14:41:46Z</dcterms:modified>
</cp:coreProperties>
</file>